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60" r:id="rId8"/>
    <p:sldId id="259" r:id="rId9"/>
    <p:sldId id="271" r:id="rId10"/>
    <p:sldId id="269" r:id="rId11"/>
    <p:sldId id="270" r:id="rId12"/>
    <p:sldId id="262" r:id="rId13"/>
    <p:sldId id="265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84E427A-3D55-4303-BF80-6455036E1D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291" autoAdjust="0"/>
  </p:normalViewPr>
  <p:slideViewPr>
    <p:cSldViewPr snapToGrid="0" showGuides="1">
      <p:cViewPr varScale="1">
        <p:scale>
          <a:sx n="63" d="100"/>
          <a:sy n="63" d="100"/>
        </p:scale>
        <p:origin x="76" y="132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8B8B31-1CFE-4A78-A796-40061C1B29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5D168-A009-4B34-B08F-277E0D6AB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47A4C-1800-412B-9042-C93F1924AECC}" type="datetimeFigureOut">
              <a:rPr lang="en-US" smtClean="0"/>
              <a:t>7/20/2021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C826E-30C5-4DD2-97CD-F700F8EBBF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BE32A-EDDE-428D-8FA7-84F681D978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FD62-43B6-432F-96E1-BCDE3916E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83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en-US" noProof="0" smtClean="0"/>
              <a:t>7/20/2021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lake and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+7 678-555-0128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Alexander Martensson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martensson@example.com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A1271-E1E7-40AB-9552-9B4249544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1178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214E67-DE9D-42F7-B713-798383BBD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021" y="4720036"/>
            <a:ext cx="10117959" cy="1101898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500" b="0" i="0" dirty="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553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1B00995-C0FC-4EC6-A9B0-828FB28FC4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5114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22F4F2-F130-4DBE-B244-1D59BBE5CD9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4CE5575-876A-4335-83ED-6B346DA1B4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5035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1F82F6E-10E8-4A58-9655-E18D14D790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40863"/>
            <a:ext cx="5157787" cy="66421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6C18E-5BCB-42EF-9310-5BD6E011DF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BA2923F-D123-40C6-A193-B86D683D5B5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40863"/>
            <a:ext cx="5183188" cy="6642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8305C175-94AC-44DD-9321-0A8DBDF22DA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99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09FEF38-E3A7-4527-97CB-AF528BAEBA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0"/>
            <a:ext cx="6172200" cy="5408613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794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1B69B4CE-EB2F-46CF-9A80-64E44E5E9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8307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63062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7776" y="1667974"/>
            <a:ext cx="8156448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84171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84171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77950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01950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3103993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3102450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7040" y="5751926"/>
            <a:ext cx="8877920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5070254"/>
            <a:ext cx="2599199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5070254"/>
            <a:ext cx="371266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976866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4041034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4041034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E88C711-3D16-496B-BF96-001A0C0A3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2374" y="6430061"/>
            <a:ext cx="241402" cy="197510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with pine trees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169256"/>
            <a:ext cx="5285914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992586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100269"/>
            <a:ext cx="5288963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Close up view of lake edge with mountain range background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693" y="1916790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COMPARISON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1752" y="1667974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CHART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Chart Placeholder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534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TABLE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356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Table Placeholder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1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C23D1-BE9A-4E52-9BEF-D55C4CB7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5798" y="6386170"/>
            <a:ext cx="307239" cy="343814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BIG IMAGE SLIDE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68B9DC-C6AF-45D4-BBA3-A5EF781EA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VIDEO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87" r:id="rId17"/>
    <p:sldLayoutId id="2147483695" r:id="rId18"/>
    <p:sldLayoutId id="214748368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 userDrawn="1">
          <p15:clr>
            <a:srgbClr val="F26B43"/>
          </p15:clr>
        </p15:guide>
        <p15:guide id="2" pos="574" userDrawn="1">
          <p15:clr>
            <a:srgbClr val="F26B43"/>
          </p15:clr>
        </p15:guide>
        <p15:guide id="3" pos="7106" userDrawn="1">
          <p15:clr>
            <a:srgbClr val="F26B43"/>
          </p15:clr>
        </p15:guide>
        <p15:guide id="4" orient="horz" pos="3748" userDrawn="1">
          <p15:clr>
            <a:srgbClr val="F26B43"/>
          </p15:clr>
        </p15:guide>
        <p15:guide id="5" pos="4407" userDrawn="1">
          <p15:clr>
            <a:srgbClr val="F26B43"/>
          </p15:clr>
        </p15:guide>
        <p15:guide id="6" pos="3273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orient="horz" pos="2160" userDrawn="1">
          <p15:clr>
            <a:srgbClr val="F26B43"/>
          </p15:clr>
        </p15:guide>
        <p15:guide id="9" pos="302" userDrawn="1">
          <p15:clr>
            <a:srgbClr val="F26B43"/>
          </p15:clr>
        </p15:guide>
        <p15:guide id="10" pos="737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://gis.ny.gov/civil-boundaries/" TargetMode="External"/><Relationship Id="rId3" Type="http://schemas.openxmlformats.org/officeDocument/2006/relationships/hyperlink" Target="https://www.google.com/maps/search/new+york+state/@42.5326765,-75.8025206,8z" TargetMode="External"/><Relationship Id="rId7" Type="http://schemas.openxmlformats.org/officeDocument/2006/relationships/hyperlink" Target="https://cugir.library.cornell.edu/catalog/cugir-007865" TargetMode="External"/><Relationship Id="rId2" Type="http://schemas.openxmlformats.org/officeDocument/2006/relationships/hyperlink" Target="http://nysparks.com/parks/142/details.aspx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data.ny.gov/" TargetMode="External"/><Relationship Id="rId5" Type="http://schemas.openxmlformats.org/officeDocument/2006/relationships/hyperlink" Target="https://data.ny.gov/Recreation/State-Park-Annual-Attendance-Figures-by-Facility-B/8f3n-xj78/data" TargetMode="External"/><Relationship Id="rId10" Type="http://schemas.openxmlformats.org/officeDocument/2006/relationships/hyperlink" Target="https://public.opendatasoft.com/explore/dataset/us-county-boundaries/export/?disjunctive.statefp&amp;disjunctive.countyfp&amp;disjunctive.name&amp;disjunctive.namelsad&amp;disjunctive.stusab&amp;disjunctive.state_name&amp;refine.stusab=NY" TargetMode="External"/><Relationship Id="rId4" Type="http://schemas.openxmlformats.org/officeDocument/2006/relationships/hyperlink" Target="https://www.census.gov/search-results.html?q=population+new+york+state&amp;page=1&amp;stateGeo=none&amp;searchtype=web&amp;cssp=SERP&amp;_charset_=UTF-8" TargetMode="External"/><Relationship Id="rId9" Type="http://schemas.openxmlformats.org/officeDocument/2006/relationships/hyperlink" Target="https://public.opendatasoft.com/explore/dataset/us-county-boundaries/export/?disjunctive.statefp&amp;disjunctive.countyfp&amp;disjunctive.name&amp;disjunctive.namelsad&amp;disjunctive.stusab&amp;disjunctive.state_name&amp;sort=stusab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newyork-newyork.herokuapp.com/" TargetMode="Externa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YORK New York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Project 2 – GROUP 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2B381BA-F1D7-483F-B759-9C345135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2BBAB-4628-42F5-BF78-BE0E594751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309279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Contributors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E3D7C1-6919-4785-9AEE-1F6673CA07C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2021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A006E-2552-45AA-81E6-9D6D26A503C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Josh, Adam, FX, </a:t>
            </a:r>
            <a:r>
              <a:rPr lang="en-US" dirty="0" err="1"/>
              <a:t>Makintha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389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D545-C417-48EA-9543-078BF8EB6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 of Interests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A8D28-D968-408D-AA5E-1B16F071D7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Most people know New York for New York City, we want to know more about its Parks in the State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54AC28-9C3E-4734-B2BB-5EC5F60F555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200" b="0" i="0" dirty="0">
                <a:solidFill>
                  <a:srgbClr val="C9D1D9"/>
                </a:solidFill>
                <a:effectLst/>
                <a:latin typeface="-apple-system"/>
              </a:rPr>
              <a:t>Which </a:t>
            </a:r>
            <a:r>
              <a:rPr lang="en-US" sz="2200" dirty="0">
                <a:solidFill>
                  <a:srgbClr val="C9D1D9"/>
                </a:solidFill>
                <a:latin typeface="-apple-system"/>
              </a:rPr>
              <a:t>S</a:t>
            </a:r>
            <a:r>
              <a:rPr lang="en-US" sz="2200" b="0" i="0" dirty="0">
                <a:solidFill>
                  <a:srgbClr val="C9D1D9"/>
                </a:solidFill>
                <a:effectLst/>
                <a:latin typeface="-apple-system"/>
              </a:rPr>
              <a:t>tate </a:t>
            </a:r>
            <a:r>
              <a:rPr lang="en-US" sz="2200" dirty="0">
                <a:solidFill>
                  <a:srgbClr val="C9D1D9"/>
                </a:solidFill>
                <a:latin typeface="-apple-system"/>
              </a:rPr>
              <a:t>P</a:t>
            </a:r>
            <a:r>
              <a:rPr lang="en-US" sz="2200" b="0" i="0" dirty="0">
                <a:solidFill>
                  <a:srgbClr val="C9D1D9"/>
                </a:solidFill>
                <a:effectLst/>
                <a:latin typeface="-apple-system"/>
              </a:rPr>
              <a:t>arks in New York State is the most popular? </a:t>
            </a:r>
          </a:p>
          <a:p>
            <a:r>
              <a:rPr lang="en-US" sz="2200" b="0" i="0" dirty="0">
                <a:solidFill>
                  <a:srgbClr val="C9D1D9"/>
                </a:solidFill>
                <a:effectLst/>
                <a:latin typeface="-apple-system"/>
              </a:rPr>
              <a:t>Which County is the Popular Park Located?</a:t>
            </a:r>
          </a:p>
          <a:p>
            <a:r>
              <a:rPr lang="en-US" sz="2200" b="0" i="0" dirty="0">
                <a:solidFill>
                  <a:srgbClr val="C9D1D9"/>
                </a:solidFill>
                <a:effectLst/>
                <a:latin typeface="-apple-system"/>
              </a:rPr>
              <a:t>Attendance of Park Vs. </a:t>
            </a:r>
            <a:r>
              <a:rPr lang="en-US" sz="2200" dirty="0">
                <a:solidFill>
                  <a:srgbClr val="C9D1D9"/>
                </a:solidFill>
                <a:latin typeface="-apple-system"/>
              </a:rPr>
              <a:t>County’s Population and Median Income</a:t>
            </a:r>
            <a:endParaRPr lang="en-US" sz="22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r>
              <a:rPr lang="en-US" sz="2200" dirty="0"/>
              <a:t>Does a State Park stay at No.1 in terms of Attendance?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523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E1BA9B4B-C586-4B6B-8142-E49AC2D37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8054"/>
            <a:ext cx="10515600" cy="1325563"/>
          </a:xfrm>
        </p:spPr>
        <p:txBody>
          <a:bodyPr/>
          <a:lstStyle/>
          <a:p>
            <a:r>
              <a:rPr lang="en-US" dirty="0"/>
              <a:t>Data Sources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30E50A-AB9F-4122-B5E0-DE40C6E4830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1" y="1225644"/>
            <a:ext cx="10515599" cy="629105"/>
          </a:xfrm>
        </p:spPr>
        <p:txBody>
          <a:bodyPr/>
          <a:lstStyle/>
          <a:p>
            <a:r>
              <a:rPr lang="en-US" dirty="0"/>
              <a:t>Here’s where we got the Data…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FC3CF09-BAFF-4590-A12C-E378DFF1DA5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249993" y="1765526"/>
            <a:ext cx="5733212" cy="2333625"/>
          </a:xfrm>
        </p:spPr>
        <p:txBody>
          <a:bodyPr>
            <a:noAutofit/>
          </a:bodyPr>
          <a:lstStyle/>
          <a:p>
            <a:pPr algn="l"/>
            <a:r>
              <a:rPr lang="en-US" sz="2000" b="0" i="0" dirty="0">
                <a:solidFill>
                  <a:srgbClr val="C9D1D9"/>
                </a:solidFill>
                <a:effectLst/>
                <a:latin typeface="-apple-system"/>
              </a:rPr>
              <a:t>State Park Site: </a:t>
            </a:r>
            <a:r>
              <a:rPr lang="en-US" sz="20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2"/>
              </a:rPr>
              <a:t>http://nysparks.com/parks/142/details.aspx</a:t>
            </a:r>
            <a:endParaRPr lang="en-US" sz="20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/>
            <a:r>
              <a:rPr lang="en-US" sz="2000" b="0" i="0" dirty="0">
                <a:solidFill>
                  <a:srgbClr val="C9D1D9"/>
                </a:solidFill>
                <a:effectLst/>
                <a:latin typeface="-apple-system"/>
              </a:rPr>
              <a:t>New York State Map: </a:t>
            </a:r>
            <a:r>
              <a:rPr lang="en-US" sz="20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3"/>
              </a:rPr>
              <a:t>https://www.google.com/maps/search/new+york+state/@42.5326765,-75.8025206,8z</a:t>
            </a:r>
            <a:endParaRPr lang="en-US" sz="20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/>
            <a:r>
              <a:rPr lang="en-US" sz="2000" b="0" i="0" dirty="0">
                <a:solidFill>
                  <a:srgbClr val="C9D1D9"/>
                </a:solidFill>
                <a:effectLst/>
                <a:latin typeface="-apple-system"/>
              </a:rPr>
              <a:t>2019 New York State Population: </a:t>
            </a:r>
            <a:r>
              <a:rPr lang="en-US" sz="20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4"/>
              </a:rPr>
              <a:t>https://www.census.gov/search-results.html?q=population+new+york+state&amp;page=1&amp;stateGeo=none&amp;searchtype=web&amp;cssp=SERP&amp;_charset_=UTF-8</a:t>
            </a:r>
            <a:endParaRPr lang="en-US" sz="20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/>
            <a:r>
              <a:rPr lang="en-US" sz="2000" b="0" i="0" dirty="0">
                <a:solidFill>
                  <a:srgbClr val="C9D1D9"/>
                </a:solidFill>
                <a:effectLst/>
                <a:latin typeface="-apple-system"/>
              </a:rPr>
              <a:t>State Park Attendance (We picked 2019 to fit with 2019 Population data) </a:t>
            </a:r>
            <a:r>
              <a:rPr lang="en-US" sz="20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5"/>
              </a:rPr>
              <a:t>https://data.ny.gov/Recreation/State-Park-Annual-Attendance-Figures-by-Facility-B/8f3n-xj78/data</a:t>
            </a:r>
            <a:r>
              <a:rPr lang="en-US" sz="2000" b="0" i="0" dirty="0">
                <a:solidFill>
                  <a:srgbClr val="C9D1D9"/>
                </a:solidFill>
                <a:effectLst/>
                <a:latin typeface="-apple-system"/>
              </a:rPr>
              <a:t> </a:t>
            </a:r>
            <a:r>
              <a:rPr lang="en-US" sz="20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6"/>
              </a:rPr>
              <a:t>https://data.ny.gov/</a:t>
            </a:r>
            <a:r>
              <a:rPr lang="en-US" sz="2000" b="0" i="0" dirty="0">
                <a:solidFill>
                  <a:srgbClr val="C9D1D9"/>
                </a:solidFill>
                <a:effectLst/>
                <a:latin typeface="-apple-system"/>
              </a:rPr>
              <a:t> </a:t>
            </a:r>
            <a:r>
              <a:rPr lang="en-US" sz="20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7"/>
              </a:rPr>
              <a:t>https://cugir.library.cornell.edu/catalog/cugir-007865</a:t>
            </a:r>
            <a:endParaRPr lang="en-US" sz="2000" b="0" i="0" dirty="0">
              <a:solidFill>
                <a:srgbClr val="C9D1D9"/>
              </a:solidFill>
              <a:effectLst/>
              <a:latin typeface="-apple-system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9E879AA-B873-414B-BC94-C8FF285662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08796" y="1854749"/>
            <a:ext cx="5611729" cy="2333625"/>
          </a:xfrm>
        </p:spPr>
        <p:txBody>
          <a:bodyPr>
            <a:noAutofit/>
          </a:bodyPr>
          <a:lstStyle/>
          <a:p>
            <a:pPr algn="l"/>
            <a:r>
              <a:rPr lang="en-US" sz="2000" b="0" i="0" dirty="0" err="1">
                <a:solidFill>
                  <a:srgbClr val="C9D1D9"/>
                </a:solidFill>
                <a:effectLst/>
                <a:latin typeface="-apple-system"/>
              </a:rPr>
              <a:t>GeoJson</a:t>
            </a:r>
            <a:r>
              <a:rPr lang="en-US" sz="2000" b="0" i="0" dirty="0">
                <a:solidFill>
                  <a:srgbClr val="C9D1D9"/>
                </a:solidFill>
                <a:effectLst/>
                <a:latin typeface="-apple-system"/>
              </a:rPr>
              <a:t> Polygons for each county for New York State: </a:t>
            </a:r>
            <a:r>
              <a:rPr lang="en-US" sz="20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8"/>
              </a:rPr>
              <a:t>http://gis.ny.gov/civil-boundaries/</a:t>
            </a:r>
            <a:endParaRPr lang="en-US" sz="20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/>
            <a:r>
              <a:rPr lang="en-US" sz="2000" b="0" i="0" dirty="0">
                <a:solidFill>
                  <a:srgbClr val="C9D1D9"/>
                </a:solidFill>
                <a:effectLst/>
                <a:latin typeface="-apple-system"/>
              </a:rPr>
              <a:t>US County Boundaries: </a:t>
            </a:r>
            <a:r>
              <a:rPr lang="en-US" sz="20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9"/>
              </a:rPr>
              <a:t>https://public.opendatasoft.com/explore/dataset/us-county-boundaries/export/?disjunctive.statefp&amp;disjunctive.countyfp&amp;disjunctive.name&amp;disjunctive.namelsad&amp;disjunctive.stusab&amp;disjunctive.state_name&amp;sort=stusab</a:t>
            </a:r>
            <a:endParaRPr lang="en-US" sz="2000" b="0" i="0" dirty="0">
              <a:solidFill>
                <a:srgbClr val="C9D1D9"/>
              </a:solidFill>
              <a:effectLst/>
              <a:latin typeface="-apple-system"/>
            </a:endParaRPr>
          </a:p>
          <a:p>
            <a:pPr algn="l"/>
            <a:r>
              <a:rPr lang="en-US" sz="2000" b="0" i="0" dirty="0">
                <a:solidFill>
                  <a:srgbClr val="C9D1D9"/>
                </a:solidFill>
                <a:effectLst/>
                <a:latin typeface="-apple-system"/>
              </a:rPr>
              <a:t>New York State County Boundaries (</a:t>
            </a:r>
            <a:r>
              <a:rPr lang="en-US" sz="2000" b="0" i="0" dirty="0" err="1">
                <a:solidFill>
                  <a:srgbClr val="C9D1D9"/>
                </a:solidFill>
                <a:effectLst/>
                <a:latin typeface="-apple-system"/>
              </a:rPr>
              <a:t>GeoJSON</a:t>
            </a:r>
            <a:r>
              <a:rPr lang="en-US" sz="2000" b="0" i="0" dirty="0">
                <a:solidFill>
                  <a:srgbClr val="C9D1D9"/>
                </a:solidFill>
                <a:effectLst/>
                <a:latin typeface="-apple-system"/>
              </a:rPr>
              <a:t> format): </a:t>
            </a:r>
            <a:r>
              <a:rPr lang="en-US" sz="2000" b="0" i="0" u="none" strike="noStrike" dirty="0">
                <a:solidFill>
                  <a:srgbClr val="C9D1D9"/>
                </a:solidFill>
                <a:effectLst/>
                <a:latin typeface="-apple-system"/>
                <a:hlinkClick r:id="rId10"/>
              </a:rPr>
              <a:t>https://public.opendatasoft.com/explore/dataset/us-county-boundaries/export/?disjunctive.statefp&amp;disjunctive.countyfp&amp;disjunctive.name&amp;disjunctive.namelsad&amp;disjunctive.stusab&amp;disjunctive.state_name&amp;refine.stusab=NY</a:t>
            </a:r>
            <a:endParaRPr lang="en-US" sz="2000" b="0" i="0" dirty="0">
              <a:solidFill>
                <a:srgbClr val="C9D1D9"/>
              </a:solidFill>
              <a:effectLst/>
              <a:latin typeface="-apple-system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132B1B3-C6FB-4075-BF96-89BEEBC1E9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68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B51AE-252F-4958-A1E9-67C57179FF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Preparation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5F389B-861B-485A-AD81-A9172882D97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Here’s what we did with our Data…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0D8D83-8EE8-4757-A48D-197DCB8CB8E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2021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77CBD36-E928-427F-BCF4-3FF2B77D4C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11" name="Flowchart: Process 10">
            <a:extLst>
              <a:ext uri="{FF2B5EF4-FFF2-40B4-BE49-F238E27FC236}">
                <a16:creationId xmlns:a16="http://schemas.microsoft.com/office/drawing/2014/main" id="{A322A94C-3B93-40E0-A69F-4E13507DF37E}"/>
              </a:ext>
            </a:extLst>
          </p:cNvPr>
          <p:cNvSpPr/>
          <p:nvPr/>
        </p:nvSpPr>
        <p:spPr>
          <a:xfrm>
            <a:off x="5801792" y="629285"/>
            <a:ext cx="1662633" cy="1066800"/>
          </a:xfrm>
          <a:prstGeom prst="flowChartProcess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AU" dirty="0"/>
              <a:t>Data Extraction</a:t>
            </a:r>
          </a:p>
        </p:txBody>
      </p:sp>
      <p:sp>
        <p:nvSpPr>
          <p:cNvPr id="12" name="Flowchart: Process 11">
            <a:extLst>
              <a:ext uri="{FF2B5EF4-FFF2-40B4-BE49-F238E27FC236}">
                <a16:creationId xmlns:a16="http://schemas.microsoft.com/office/drawing/2014/main" id="{CF0F35B5-7668-42C4-BCD2-1AE2E2E6C1D6}"/>
              </a:ext>
            </a:extLst>
          </p:cNvPr>
          <p:cNvSpPr/>
          <p:nvPr/>
        </p:nvSpPr>
        <p:spPr>
          <a:xfrm>
            <a:off x="5801791" y="2076921"/>
            <a:ext cx="1662633" cy="1066800"/>
          </a:xfrm>
          <a:prstGeom prst="flowChartProcess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AU" dirty="0"/>
              <a:t>Data Cleaning/</a:t>
            </a:r>
          </a:p>
          <a:p>
            <a:pPr algn="ctr"/>
            <a:r>
              <a:rPr lang="en-AU" dirty="0"/>
              <a:t>Filtering</a:t>
            </a:r>
          </a:p>
        </p:txBody>
      </p:sp>
      <p:sp>
        <p:nvSpPr>
          <p:cNvPr id="13" name="Flowchart: Process 12">
            <a:extLst>
              <a:ext uri="{FF2B5EF4-FFF2-40B4-BE49-F238E27FC236}">
                <a16:creationId xmlns:a16="http://schemas.microsoft.com/office/drawing/2014/main" id="{1550E6F4-4177-4D68-9203-31DA29A962A8}"/>
              </a:ext>
            </a:extLst>
          </p:cNvPr>
          <p:cNvSpPr/>
          <p:nvPr/>
        </p:nvSpPr>
        <p:spPr>
          <a:xfrm>
            <a:off x="5801791" y="3562658"/>
            <a:ext cx="1662633" cy="1066800"/>
          </a:xfrm>
          <a:prstGeom prst="flowChartProcess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AU" dirty="0"/>
              <a:t>Upload to SQLite</a:t>
            </a:r>
          </a:p>
        </p:txBody>
      </p:sp>
      <p:sp>
        <p:nvSpPr>
          <p:cNvPr id="14" name="Flowchart: Process 13">
            <a:extLst>
              <a:ext uri="{FF2B5EF4-FFF2-40B4-BE49-F238E27FC236}">
                <a16:creationId xmlns:a16="http://schemas.microsoft.com/office/drawing/2014/main" id="{316EBC28-A9CB-4920-A923-6B42B693016E}"/>
              </a:ext>
            </a:extLst>
          </p:cNvPr>
          <p:cNvSpPr/>
          <p:nvPr/>
        </p:nvSpPr>
        <p:spPr>
          <a:xfrm>
            <a:off x="5801791" y="4962833"/>
            <a:ext cx="1662633" cy="1066800"/>
          </a:xfrm>
          <a:prstGeom prst="flowChartProcess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ctr"/>
            <a:r>
              <a:rPr lang="en-AU" dirty="0"/>
              <a:t>Create Flask &amp; Endpoint for API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41E22A9-019E-4303-8BE7-2A792BEFB521}"/>
              </a:ext>
            </a:extLst>
          </p:cNvPr>
          <p:cNvCxnSpPr>
            <a:stCxn id="11" idx="2"/>
            <a:endCxn id="12" idx="0"/>
          </p:cNvCxnSpPr>
          <p:nvPr/>
        </p:nvCxnSpPr>
        <p:spPr>
          <a:xfrm flipH="1">
            <a:off x="6633108" y="1696085"/>
            <a:ext cx="1" cy="380836"/>
          </a:xfrm>
          <a:prstGeom prst="straightConnector1">
            <a:avLst/>
          </a:prstGeom>
          <a:ln w="38100">
            <a:solidFill>
              <a:srgbClr val="F7F1E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2CC5A11-A389-4F56-9A15-29E3F67EA257}"/>
              </a:ext>
            </a:extLst>
          </p:cNvPr>
          <p:cNvCxnSpPr>
            <a:cxnSpLocks/>
            <a:endCxn id="13" idx="0"/>
          </p:cNvCxnSpPr>
          <p:nvPr/>
        </p:nvCxnSpPr>
        <p:spPr>
          <a:xfrm flipH="1">
            <a:off x="6633108" y="3143721"/>
            <a:ext cx="2" cy="418937"/>
          </a:xfrm>
          <a:prstGeom prst="straightConnector1">
            <a:avLst/>
          </a:prstGeom>
          <a:ln w="38100">
            <a:solidFill>
              <a:srgbClr val="F7F1E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9482F87-4AF8-4004-BE4E-3654C64584C9}"/>
              </a:ext>
            </a:extLst>
          </p:cNvPr>
          <p:cNvCxnSpPr>
            <a:cxnSpLocks/>
            <a:endCxn id="14" idx="0"/>
          </p:cNvCxnSpPr>
          <p:nvPr/>
        </p:nvCxnSpPr>
        <p:spPr>
          <a:xfrm flipH="1">
            <a:off x="6633108" y="4605728"/>
            <a:ext cx="2" cy="357105"/>
          </a:xfrm>
          <a:prstGeom prst="straightConnector1">
            <a:avLst/>
          </a:prstGeom>
          <a:ln w="38100">
            <a:solidFill>
              <a:srgbClr val="F7F1E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38AAADBA-FDBE-4E2F-89A4-0E41DD16DA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1942" y="238760"/>
            <a:ext cx="3600000" cy="859906"/>
          </a:xfrm>
          <a:prstGeom prst="rect">
            <a:avLst/>
          </a:prstGeom>
        </p:spPr>
      </p:pic>
      <p:pic>
        <p:nvPicPr>
          <p:cNvPr id="24" name="Picture 23" descr="Text&#10;&#10;Description automatically generated">
            <a:extLst>
              <a:ext uri="{FF2B5EF4-FFF2-40B4-BE49-F238E27FC236}">
                <a16:creationId xmlns:a16="http://schemas.microsoft.com/office/drawing/2014/main" id="{536950F7-B5CB-497B-8024-F8CA52ECF9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1463" y="1181623"/>
            <a:ext cx="3600000" cy="1870345"/>
          </a:xfrm>
          <a:prstGeom prst="rect">
            <a:avLst/>
          </a:prstGeom>
        </p:spPr>
      </p:pic>
      <p:pic>
        <p:nvPicPr>
          <p:cNvPr id="26" name="Picture 25" descr="Text&#10;&#10;Description automatically generated">
            <a:extLst>
              <a:ext uri="{FF2B5EF4-FFF2-40B4-BE49-F238E27FC236}">
                <a16:creationId xmlns:a16="http://schemas.microsoft.com/office/drawing/2014/main" id="{1C72CFAB-0B08-48DE-AA48-1461DAE1CC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1463" y="3143999"/>
            <a:ext cx="3600000" cy="3665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584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6728681-FACC-477D-85E3-BEDCB570000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6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03B6180-E6CB-43DB-A8A7-5C2049D88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LINK TO SITE</a:t>
            </a:r>
          </a:p>
        </p:txBody>
      </p:sp>
      <p:sp>
        <p:nvSpPr>
          <p:cNvPr id="6" name="Action Button: Get Information 5">
            <a:hlinkClick r:id="rId2" highlightClick="1"/>
            <a:extLst>
              <a:ext uri="{FF2B5EF4-FFF2-40B4-BE49-F238E27FC236}">
                <a16:creationId xmlns:a16="http://schemas.microsoft.com/office/drawing/2014/main" id="{4324A281-95AA-4BE7-BB0A-89CDBEBFDA2E}"/>
              </a:ext>
            </a:extLst>
          </p:cNvPr>
          <p:cNvSpPr/>
          <p:nvPr/>
        </p:nvSpPr>
        <p:spPr>
          <a:xfrm>
            <a:off x="4729162" y="2760662"/>
            <a:ext cx="2733675" cy="2066925"/>
          </a:xfrm>
          <a:prstGeom prst="actionButtonInformation">
            <a:avLst/>
          </a:prstGeom>
          <a:gradFill flip="none" rotWithShape="1"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643901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D545-C417-48EA-9543-078BF8EB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1188306"/>
            <a:ext cx="5285914" cy="782638"/>
          </a:xfrm>
        </p:spPr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A8D28-D968-408D-AA5E-1B16F071D7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2155086"/>
            <a:ext cx="5285914" cy="857098"/>
          </a:xfrm>
        </p:spPr>
        <p:txBody>
          <a:bodyPr>
            <a:normAutofit/>
          </a:bodyPr>
          <a:lstStyle/>
          <a:p>
            <a:r>
              <a:rPr lang="en-US" dirty="0"/>
              <a:t>After visualizing our Data, here are our findings…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54AC28-9C3E-4734-B2BB-5EC5F60F555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2924175"/>
            <a:ext cx="5288963" cy="3209925"/>
          </a:xfrm>
        </p:spPr>
        <p:txBody>
          <a:bodyPr>
            <a:normAutofit/>
          </a:bodyPr>
          <a:lstStyle/>
          <a:p>
            <a:r>
              <a:rPr lang="en-US" sz="2200" b="0" i="0" dirty="0">
                <a:effectLst/>
                <a:latin typeface="-apple-system"/>
              </a:rPr>
              <a:t>The </a:t>
            </a:r>
            <a:r>
              <a:rPr lang="en-US" sz="2200" dirty="0">
                <a:latin typeface="-apple-system"/>
              </a:rPr>
              <a:t>most popular S</a:t>
            </a:r>
            <a:r>
              <a:rPr lang="en-US" sz="2200" b="0" i="0" dirty="0">
                <a:effectLst/>
                <a:latin typeface="-apple-system"/>
              </a:rPr>
              <a:t>tate </a:t>
            </a:r>
            <a:r>
              <a:rPr lang="en-US" sz="2200" dirty="0">
                <a:latin typeface="-apple-system"/>
              </a:rPr>
              <a:t>P</a:t>
            </a:r>
            <a:r>
              <a:rPr lang="en-US" sz="2200" b="0" i="0" dirty="0">
                <a:effectLst/>
                <a:latin typeface="-apple-system"/>
              </a:rPr>
              <a:t>arks in New York State is Niagara Reservation 2015 - 2019 </a:t>
            </a:r>
          </a:p>
          <a:p>
            <a:r>
              <a:rPr lang="en-US" sz="2200" b="0" i="0" dirty="0">
                <a:effectLst/>
                <a:latin typeface="-apple-system"/>
              </a:rPr>
              <a:t>It is in Niagara County</a:t>
            </a:r>
          </a:p>
          <a:p>
            <a:r>
              <a:rPr lang="en-US" sz="2200" b="0" i="0" dirty="0">
                <a:effectLst/>
                <a:latin typeface="-apple-system"/>
              </a:rPr>
              <a:t>No strong relationship between State Park attendance, County Population and Median Income</a:t>
            </a:r>
          </a:p>
          <a:p>
            <a:r>
              <a:rPr lang="en-US" sz="2200" dirty="0">
                <a:latin typeface="-apple-system"/>
              </a:rPr>
              <a:t>Jones Beach overtook Niagara Reservation by 2,339,804 in 2020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6562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B6704CB-5579-449A-8CC3-3B03F611194A}"/>
              </a:ext>
            </a:extLst>
          </p:cNvPr>
          <p:cNvSpPr/>
          <p:nvPr/>
        </p:nvSpPr>
        <p:spPr>
          <a:xfrm>
            <a:off x="133349" y="2503487"/>
            <a:ext cx="11946891" cy="1638300"/>
          </a:xfrm>
          <a:prstGeom prst="rect">
            <a:avLst/>
          </a:prstGeom>
          <a:solidFill>
            <a:schemeClr val="bg2">
              <a:alpha val="85000"/>
            </a:schemeClr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AU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F1F869-7372-4C01-A626-993295149E3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0B7E5F-5C4C-4A87-981E-CB67171BE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5373" y="893031"/>
            <a:ext cx="5285914" cy="782638"/>
          </a:xfrm>
        </p:spPr>
        <p:txBody>
          <a:bodyPr/>
          <a:lstStyle/>
          <a:p>
            <a:r>
              <a:rPr lang="en-US" dirty="0"/>
              <a:t>Further Exploration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20A47BA6-5BAB-4DF6-8CE5-A8250A8F16F5}"/>
              </a:ext>
            </a:extLst>
          </p:cNvPr>
          <p:cNvSpPr txBox="1">
            <a:spLocks/>
          </p:cNvSpPr>
          <p:nvPr/>
        </p:nvSpPr>
        <p:spPr>
          <a:xfrm>
            <a:off x="419099" y="2621694"/>
            <a:ext cx="9391651" cy="3209925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500"/>
              </a:spcBef>
            </a:pPr>
            <a:r>
              <a:rPr lang="en-AU" sz="240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  <a:ea typeface="DengXian" panose="02010600030101010101" pitchFamily="2" charset="-122"/>
                <a:cs typeface="Times New Roman" panose="02020603050405020304" pitchFamily="18" charset="0"/>
              </a:rPr>
              <a:t>Identify State Parks that overlays to another county</a:t>
            </a:r>
          </a:p>
          <a:p>
            <a:pPr>
              <a:spcBef>
                <a:spcPts val="500"/>
              </a:spcBef>
            </a:pPr>
            <a:r>
              <a:rPr lang="en-AU" sz="2400" dirty="0">
                <a:solidFill>
                  <a:schemeClr val="bg1">
                    <a:lumMod val="50000"/>
                  </a:schemeClr>
                </a:solidFill>
                <a:latin typeface="-apple-system"/>
                <a:ea typeface="DengXian" panose="02010600030101010101" pitchFamily="2" charset="-122"/>
                <a:cs typeface="Times New Roman" panose="02020603050405020304" pitchFamily="18" charset="0"/>
              </a:rPr>
              <a:t>Population in a County vs number of Parks in the County</a:t>
            </a:r>
          </a:p>
          <a:p>
            <a:pPr>
              <a:spcBef>
                <a:spcPts val="500"/>
              </a:spcBef>
            </a:pPr>
            <a:r>
              <a:rPr lang="en-AU" sz="2400" dirty="0">
                <a:solidFill>
                  <a:schemeClr val="bg1">
                    <a:lumMod val="50000"/>
                  </a:schemeClr>
                </a:solidFill>
                <a:effectLst/>
                <a:latin typeface="-apple-system"/>
                <a:ea typeface="DengXian" panose="02010600030101010101" pitchFamily="2" charset="-122"/>
                <a:cs typeface="Times New Roman" panose="02020603050405020304" pitchFamily="18" charset="0"/>
              </a:rPr>
              <a:t>Activities offered relates to the park’s attendance</a:t>
            </a:r>
          </a:p>
          <a:p>
            <a:pPr>
              <a:spcBef>
                <a:spcPts val="300"/>
              </a:spcBef>
            </a:pPr>
            <a:endParaRPr lang="en-AU" sz="2200" dirty="0">
              <a:solidFill>
                <a:schemeClr val="bg1">
                  <a:lumMod val="95000"/>
                </a:schemeClr>
              </a:solidFill>
              <a:effectLst/>
              <a:latin typeface="-apple-system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27527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9324568C-56E6-4923-BD06-A73B18394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3562" y="1505434"/>
            <a:ext cx="2669859" cy="1577904"/>
          </a:xfrm>
        </p:spPr>
        <p:txBody>
          <a:bodyPr>
            <a:normAutofit fontScale="90000"/>
          </a:bodyPr>
          <a:lstStyle/>
          <a:p>
            <a:r>
              <a:rPr lang="en-US" dirty="0"/>
              <a:t>Future Application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25F46D-4480-4519-95A2-222F0385239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83562" y="3359239"/>
            <a:ext cx="2850711" cy="2252574"/>
          </a:xfrm>
        </p:spPr>
        <p:txBody>
          <a:bodyPr/>
          <a:lstStyle/>
          <a:p>
            <a:r>
              <a:rPr lang="en-US" dirty="0"/>
              <a:t>Here’s what our finding can be used in the future…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E8A5CE3-2115-4267-9A88-04013EE991C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1B539338-0652-4FFE-8FCD-408797BB0C65}"/>
              </a:ext>
            </a:extLst>
          </p:cNvPr>
          <p:cNvSpPr txBox="1">
            <a:spLocks/>
          </p:cNvSpPr>
          <p:nvPr/>
        </p:nvSpPr>
        <p:spPr>
          <a:xfrm>
            <a:off x="657727" y="1755775"/>
            <a:ext cx="7703953" cy="478059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>
                <a:solidFill>
                  <a:schemeClr val="bg1"/>
                </a:solidFill>
                <a:latin typeface="-apple-system"/>
              </a:rPr>
              <a:t>To create a site for visitor to get information on all the parks and what facilities they offer</a:t>
            </a:r>
          </a:p>
          <a:p>
            <a:r>
              <a:rPr lang="en-US" sz="2200" dirty="0">
                <a:solidFill>
                  <a:schemeClr val="bg1"/>
                </a:solidFill>
                <a:latin typeface="-apple-system"/>
              </a:rPr>
              <a:t>To understand the peak times of a state park</a:t>
            </a:r>
          </a:p>
          <a:p>
            <a:r>
              <a:rPr lang="en-US" sz="2200" dirty="0">
                <a:solidFill>
                  <a:schemeClr val="bg1"/>
                </a:solidFill>
                <a:latin typeface="-apple-system"/>
              </a:rPr>
              <a:t>To improve the state park (facilities and services) depending on the attendance numbers</a:t>
            </a:r>
          </a:p>
          <a:p>
            <a:r>
              <a:rPr lang="en-US" sz="2200" dirty="0">
                <a:solidFill>
                  <a:schemeClr val="bg1"/>
                </a:solidFill>
                <a:latin typeface="-apple-system"/>
              </a:rPr>
              <a:t>Predictive maintenance and budgeting </a:t>
            </a:r>
          </a:p>
        </p:txBody>
      </p:sp>
    </p:spTree>
    <p:extLst>
      <p:ext uri="{BB962C8B-B14F-4D97-AF65-F5344CB8AC3E}">
        <p14:creationId xmlns:p14="http://schemas.microsoft.com/office/powerpoint/2010/main" val="2902992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F22977542_Outdoors presentation_RVA_v4.potx" id="{6CD96AFB-7D75-48FF-A856-C8B82BF3C12B}" vid="{1E6ACFD4-3AE6-4944-B76B-DA44E915EC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935B1F0-3442-4957-9701-25816EFDB6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26A71AF-4CF2-4B95-BFB6-5C2750025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0F60B100-7079-4DE7-AF7C-20BFB1D62C4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Outdoors presentation</Template>
  <TotalTime>160</TotalTime>
  <Words>543</Words>
  <Application>Microsoft Office PowerPoint</Application>
  <PresentationFormat>Widescreen</PresentationFormat>
  <Paragraphs>55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-apple-system</vt:lpstr>
      <vt:lpstr>Arial</vt:lpstr>
      <vt:lpstr>Calibri</vt:lpstr>
      <vt:lpstr>Franklin Gothic Book</vt:lpstr>
      <vt:lpstr>Gill Sans MT</vt:lpstr>
      <vt:lpstr>Office Theme</vt:lpstr>
      <vt:lpstr>NEW YORK New York</vt:lpstr>
      <vt:lpstr>Contributors</vt:lpstr>
      <vt:lpstr>Point of Interests</vt:lpstr>
      <vt:lpstr>Data Sources</vt:lpstr>
      <vt:lpstr>Data Preparation</vt:lpstr>
      <vt:lpstr>LINK TO SITE</vt:lpstr>
      <vt:lpstr>Findings</vt:lpstr>
      <vt:lpstr>Further Exploration</vt:lpstr>
      <vt:lpstr>Future Application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 New York</dc:title>
  <dc:creator>Fx Foo</dc:creator>
  <cp:lastModifiedBy>Fx Foo</cp:lastModifiedBy>
  <cp:revision>11</cp:revision>
  <dcterms:created xsi:type="dcterms:W3CDTF">2021-07-20T10:45:14Z</dcterms:created>
  <dcterms:modified xsi:type="dcterms:W3CDTF">2021-07-20T13:25:31Z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